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</p:sldIdLst>
  <p:sldSz cx="18288000" cy="10287000"/>
  <p:notesSz cx="6858000" cy="9144000"/>
  <p:embeddedFontLst>
    <p:embeddedFont>
      <p:font typeface="Arimo" panose="020B0604020202020204" charset="0"/>
      <p:regular r:id="rId7"/>
    </p:embeddedFont>
    <p:embeddedFont>
      <p:font typeface="Arimo Bold" panose="020B0604020202020204" charset="0"/>
      <p:regular r:id="rId8"/>
    </p:embeddedFont>
    <p:embeddedFont>
      <p:font typeface="Canva Sans Bold" panose="020B0604020202020204" charset="0"/>
      <p:regular r:id="rId9"/>
    </p:embeddedFont>
    <p:embeddedFont>
      <p:font typeface="League Spartan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605" y="1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10" Type="http://schemas.openxmlformats.org/officeDocument/2006/relationships/image" Target="../media/image15.jpeg"/><Relationship Id="rId4" Type="http://schemas.openxmlformats.org/officeDocument/2006/relationships/image" Target="../media/image1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815150"/>
            <a:ext cx="7071310" cy="6868010"/>
          </a:xfrm>
          <a:custGeom>
            <a:avLst/>
            <a:gdLst/>
            <a:ahLst/>
            <a:cxnLst/>
            <a:rect l="l" t="t" r="r" b="b"/>
            <a:pathLst>
              <a:path w="7071310" h="6868010">
                <a:moveTo>
                  <a:pt x="0" y="0"/>
                </a:moveTo>
                <a:lnTo>
                  <a:pt x="7071310" y="0"/>
                </a:lnTo>
                <a:lnTo>
                  <a:pt x="7071310" y="6868010"/>
                </a:lnTo>
                <a:lnTo>
                  <a:pt x="0" y="686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45554"/>
            <a:ext cx="7071310" cy="6868010"/>
          </a:xfrm>
          <a:custGeom>
            <a:avLst/>
            <a:gdLst/>
            <a:ahLst/>
            <a:cxnLst/>
            <a:rect l="l" t="t" r="r" b="b"/>
            <a:pathLst>
              <a:path w="7071310" h="6868010">
                <a:moveTo>
                  <a:pt x="0" y="0"/>
                </a:moveTo>
                <a:lnTo>
                  <a:pt x="7071310" y="0"/>
                </a:lnTo>
                <a:lnTo>
                  <a:pt x="7071310" y="6868010"/>
                </a:lnTo>
                <a:lnTo>
                  <a:pt x="0" y="686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64972" y="-99442"/>
            <a:ext cx="7071310" cy="6868010"/>
          </a:xfrm>
          <a:custGeom>
            <a:avLst/>
            <a:gdLst/>
            <a:ahLst/>
            <a:cxnLst/>
            <a:rect l="l" t="t" r="r" b="b"/>
            <a:pathLst>
              <a:path w="7071310" h="6868010">
                <a:moveTo>
                  <a:pt x="0" y="0"/>
                </a:moveTo>
                <a:lnTo>
                  <a:pt x="7071310" y="0"/>
                </a:lnTo>
                <a:lnTo>
                  <a:pt x="7071310" y="6868011"/>
                </a:lnTo>
                <a:lnTo>
                  <a:pt x="0" y="6868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16380" y="5585646"/>
            <a:ext cx="7071310" cy="6868010"/>
          </a:xfrm>
          <a:custGeom>
            <a:avLst/>
            <a:gdLst/>
            <a:ahLst/>
            <a:cxnLst/>
            <a:rect l="l" t="t" r="r" b="b"/>
            <a:pathLst>
              <a:path w="7071310" h="6868010">
                <a:moveTo>
                  <a:pt x="0" y="0"/>
                </a:moveTo>
                <a:lnTo>
                  <a:pt x="7071311" y="0"/>
                </a:lnTo>
                <a:lnTo>
                  <a:pt x="7071311" y="6868010"/>
                </a:lnTo>
                <a:lnTo>
                  <a:pt x="0" y="686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08190" y="5700398"/>
            <a:ext cx="7071310" cy="6868010"/>
          </a:xfrm>
          <a:custGeom>
            <a:avLst/>
            <a:gdLst/>
            <a:ahLst/>
            <a:cxnLst/>
            <a:rect l="l" t="t" r="r" b="b"/>
            <a:pathLst>
              <a:path w="7071310" h="6868010">
                <a:moveTo>
                  <a:pt x="0" y="0"/>
                </a:moveTo>
                <a:lnTo>
                  <a:pt x="7071310" y="0"/>
                </a:lnTo>
                <a:lnTo>
                  <a:pt x="7071310" y="6868010"/>
                </a:lnTo>
                <a:lnTo>
                  <a:pt x="0" y="686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29943" y="-153329"/>
            <a:ext cx="7071310" cy="6868010"/>
          </a:xfrm>
          <a:custGeom>
            <a:avLst/>
            <a:gdLst/>
            <a:ahLst/>
            <a:cxnLst/>
            <a:rect l="l" t="t" r="r" b="b"/>
            <a:pathLst>
              <a:path w="7071310" h="6868010">
                <a:moveTo>
                  <a:pt x="0" y="0"/>
                </a:moveTo>
                <a:lnTo>
                  <a:pt x="7071310" y="0"/>
                </a:lnTo>
                <a:lnTo>
                  <a:pt x="7071310" y="6868010"/>
                </a:lnTo>
                <a:lnTo>
                  <a:pt x="0" y="686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548192">
            <a:off x="368978" y="-172546"/>
            <a:ext cx="1319443" cy="2483119"/>
          </a:xfrm>
          <a:custGeom>
            <a:avLst/>
            <a:gdLst/>
            <a:ahLst/>
            <a:cxnLst/>
            <a:rect l="l" t="t" r="r" b="b"/>
            <a:pathLst>
              <a:path w="1319443" h="2483119">
                <a:moveTo>
                  <a:pt x="0" y="0"/>
                </a:moveTo>
                <a:lnTo>
                  <a:pt x="1319444" y="0"/>
                </a:lnTo>
                <a:lnTo>
                  <a:pt x="1319444" y="2483119"/>
                </a:lnTo>
                <a:lnTo>
                  <a:pt x="0" y="24831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4623612" flipH="1" flipV="1">
            <a:off x="15546641" y="7018104"/>
            <a:ext cx="2951197" cy="3606751"/>
          </a:xfrm>
          <a:custGeom>
            <a:avLst/>
            <a:gdLst/>
            <a:ahLst/>
            <a:cxnLst/>
            <a:rect l="l" t="t" r="r" b="b"/>
            <a:pathLst>
              <a:path w="2951197" h="3606751">
                <a:moveTo>
                  <a:pt x="2951197" y="3606751"/>
                </a:moveTo>
                <a:lnTo>
                  <a:pt x="0" y="3606751"/>
                </a:lnTo>
                <a:lnTo>
                  <a:pt x="0" y="0"/>
                </a:lnTo>
                <a:lnTo>
                  <a:pt x="2951197" y="0"/>
                </a:lnTo>
                <a:lnTo>
                  <a:pt x="2951197" y="360675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83243" y="654668"/>
            <a:ext cx="15921515" cy="9183530"/>
          </a:xfrm>
          <a:custGeom>
            <a:avLst/>
            <a:gdLst/>
            <a:ahLst/>
            <a:cxnLst/>
            <a:rect l="l" t="t" r="r" b="b"/>
            <a:pathLst>
              <a:path w="15921515" h="9183530">
                <a:moveTo>
                  <a:pt x="0" y="0"/>
                </a:moveTo>
                <a:lnTo>
                  <a:pt x="15921514" y="0"/>
                </a:lnTo>
                <a:lnTo>
                  <a:pt x="15921514" y="9183530"/>
                </a:lnTo>
                <a:lnTo>
                  <a:pt x="0" y="91835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1078623" y="8488653"/>
            <a:ext cx="703795" cy="1995295"/>
          </a:xfrm>
          <a:custGeom>
            <a:avLst/>
            <a:gdLst/>
            <a:ahLst/>
            <a:cxnLst/>
            <a:rect l="l" t="t" r="r" b="b"/>
            <a:pathLst>
              <a:path w="703795" h="1995295">
                <a:moveTo>
                  <a:pt x="0" y="0"/>
                </a:moveTo>
                <a:lnTo>
                  <a:pt x="703795" y="0"/>
                </a:lnTo>
                <a:lnTo>
                  <a:pt x="703795" y="1995294"/>
                </a:lnTo>
                <a:lnTo>
                  <a:pt x="0" y="1995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526567" y="-1684526"/>
            <a:ext cx="6583680" cy="4114800"/>
          </a:xfrm>
          <a:custGeom>
            <a:avLst/>
            <a:gdLst/>
            <a:ahLst/>
            <a:cxnLst/>
            <a:rect l="l" t="t" r="r" b="b"/>
            <a:pathLst>
              <a:path w="6583680" h="4114800">
                <a:moveTo>
                  <a:pt x="0" y="0"/>
                </a:moveTo>
                <a:lnTo>
                  <a:pt x="6583680" y="0"/>
                </a:lnTo>
                <a:lnTo>
                  <a:pt x="65836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778822" y="2430274"/>
            <a:ext cx="1146427" cy="1487111"/>
          </a:xfrm>
          <a:custGeom>
            <a:avLst/>
            <a:gdLst/>
            <a:ahLst/>
            <a:cxnLst/>
            <a:rect l="l" t="t" r="r" b="b"/>
            <a:pathLst>
              <a:path w="1146427" h="1487111">
                <a:moveTo>
                  <a:pt x="0" y="0"/>
                </a:moveTo>
                <a:lnTo>
                  <a:pt x="1146427" y="0"/>
                </a:lnTo>
                <a:lnTo>
                  <a:pt x="1146427" y="1487111"/>
                </a:lnTo>
                <a:lnTo>
                  <a:pt x="0" y="14871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30521" y="2540727"/>
            <a:ext cx="15004160" cy="209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Praktikum Pengauditan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50530" y="4686300"/>
            <a:ext cx="2186940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Arbutus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15000" y="5965206"/>
            <a:ext cx="6858000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Daffa satria kriezna putra</a:t>
            </a:r>
          </a:p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12030122140354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815150"/>
            <a:ext cx="7071310" cy="6868010"/>
          </a:xfrm>
          <a:custGeom>
            <a:avLst/>
            <a:gdLst/>
            <a:ahLst/>
            <a:cxnLst/>
            <a:rect l="l" t="t" r="r" b="b"/>
            <a:pathLst>
              <a:path w="7071310" h="6868010">
                <a:moveTo>
                  <a:pt x="0" y="0"/>
                </a:moveTo>
                <a:lnTo>
                  <a:pt x="7071310" y="0"/>
                </a:lnTo>
                <a:lnTo>
                  <a:pt x="7071310" y="6868010"/>
                </a:lnTo>
                <a:lnTo>
                  <a:pt x="0" y="6868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45554"/>
            <a:ext cx="7071310" cy="6868010"/>
          </a:xfrm>
          <a:custGeom>
            <a:avLst/>
            <a:gdLst/>
            <a:ahLst/>
            <a:cxnLst/>
            <a:rect l="l" t="t" r="r" b="b"/>
            <a:pathLst>
              <a:path w="7071310" h="6868010">
                <a:moveTo>
                  <a:pt x="0" y="0"/>
                </a:moveTo>
                <a:lnTo>
                  <a:pt x="7071310" y="0"/>
                </a:lnTo>
                <a:lnTo>
                  <a:pt x="7071310" y="6868010"/>
                </a:lnTo>
                <a:lnTo>
                  <a:pt x="0" y="6868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64972" y="-99442"/>
            <a:ext cx="7071310" cy="6868010"/>
          </a:xfrm>
          <a:custGeom>
            <a:avLst/>
            <a:gdLst/>
            <a:ahLst/>
            <a:cxnLst/>
            <a:rect l="l" t="t" r="r" b="b"/>
            <a:pathLst>
              <a:path w="7071310" h="6868010">
                <a:moveTo>
                  <a:pt x="0" y="0"/>
                </a:moveTo>
                <a:lnTo>
                  <a:pt x="7071310" y="0"/>
                </a:lnTo>
                <a:lnTo>
                  <a:pt x="7071310" y="6868011"/>
                </a:lnTo>
                <a:lnTo>
                  <a:pt x="0" y="6868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16380" y="5585646"/>
            <a:ext cx="7071310" cy="6868010"/>
          </a:xfrm>
          <a:custGeom>
            <a:avLst/>
            <a:gdLst/>
            <a:ahLst/>
            <a:cxnLst/>
            <a:rect l="l" t="t" r="r" b="b"/>
            <a:pathLst>
              <a:path w="7071310" h="6868010">
                <a:moveTo>
                  <a:pt x="0" y="0"/>
                </a:moveTo>
                <a:lnTo>
                  <a:pt x="7071311" y="0"/>
                </a:lnTo>
                <a:lnTo>
                  <a:pt x="7071311" y="6868010"/>
                </a:lnTo>
                <a:lnTo>
                  <a:pt x="0" y="6868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08190" y="5700398"/>
            <a:ext cx="7071310" cy="6868010"/>
          </a:xfrm>
          <a:custGeom>
            <a:avLst/>
            <a:gdLst/>
            <a:ahLst/>
            <a:cxnLst/>
            <a:rect l="l" t="t" r="r" b="b"/>
            <a:pathLst>
              <a:path w="7071310" h="6868010">
                <a:moveTo>
                  <a:pt x="0" y="0"/>
                </a:moveTo>
                <a:lnTo>
                  <a:pt x="7071310" y="0"/>
                </a:lnTo>
                <a:lnTo>
                  <a:pt x="7071310" y="6868010"/>
                </a:lnTo>
                <a:lnTo>
                  <a:pt x="0" y="6868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29943" y="-153329"/>
            <a:ext cx="7071310" cy="6868010"/>
          </a:xfrm>
          <a:custGeom>
            <a:avLst/>
            <a:gdLst/>
            <a:ahLst/>
            <a:cxnLst/>
            <a:rect l="l" t="t" r="r" b="b"/>
            <a:pathLst>
              <a:path w="7071310" h="6868010">
                <a:moveTo>
                  <a:pt x="0" y="0"/>
                </a:moveTo>
                <a:lnTo>
                  <a:pt x="7071310" y="0"/>
                </a:lnTo>
                <a:lnTo>
                  <a:pt x="7071310" y="6868010"/>
                </a:lnTo>
                <a:lnTo>
                  <a:pt x="0" y="6868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0415535" flipH="1" flipV="1">
            <a:off x="-1217182" y="6975871"/>
            <a:ext cx="2951197" cy="3606751"/>
          </a:xfrm>
          <a:custGeom>
            <a:avLst/>
            <a:gdLst/>
            <a:ahLst/>
            <a:cxnLst/>
            <a:rect l="l" t="t" r="r" b="b"/>
            <a:pathLst>
              <a:path w="2951197" h="3606751">
                <a:moveTo>
                  <a:pt x="2951197" y="3606752"/>
                </a:moveTo>
                <a:lnTo>
                  <a:pt x="0" y="3606752"/>
                </a:lnTo>
                <a:lnTo>
                  <a:pt x="0" y="0"/>
                </a:lnTo>
                <a:lnTo>
                  <a:pt x="2951197" y="0"/>
                </a:lnTo>
                <a:lnTo>
                  <a:pt x="2951197" y="360675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436282" y="-1684526"/>
            <a:ext cx="6583680" cy="4114800"/>
          </a:xfrm>
          <a:custGeom>
            <a:avLst/>
            <a:gdLst/>
            <a:ahLst/>
            <a:cxnLst/>
            <a:rect l="l" t="t" r="r" b="b"/>
            <a:pathLst>
              <a:path w="6583680" h="4114800">
                <a:moveTo>
                  <a:pt x="0" y="0"/>
                </a:moveTo>
                <a:lnTo>
                  <a:pt x="6583680" y="0"/>
                </a:lnTo>
                <a:lnTo>
                  <a:pt x="65836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54106" y="3266852"/>
            <a:ext cx="7801212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Lorem ipsum dolor sit amet, consectetur adipiscing elit, sed do eiusmod tempor 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7019851"/>
            <a:ext cx="7801212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Lorem ipsum dolor sit amet, consectetur adipiscing elit, sed do eiusmod tempor ?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67600" y="1028700"/>
            <a:ext cx="14752800" cy="8236713"/>
            <a:chOff x="0" y="0"/>
            <a:chExt cx="19670400" cy="10982284"/>
          </a:xfrm>
        </p:grpSpPr>
        <p:pic>
          <p:nvPicPr>
            <p:cNvPr id="13" name="Picture 13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0" y="9484"/>
              <a:ext cx="19670400" cy="10972800"/>
            </a:xfrm>
            <a:prstGeom prst="rect">
              <a:avLst/>
            </a:prstGeom>
          </p:spPr>
        </p:pic>
        <p:grpSp>
          <p:nvGrpSpPr>
            <p:cNvPr id="14" name="Group 14"/>
            <p:cNvGrpSpPr/>
            <p:nvPr/>
          </p:nvGrpSpPr>
          <p:grpSpPr>
            <a:xfrm>
              <a:off x="266639" y="0"/>
              <a:ext cx="2791405" cy="270049"/>
              <a:chOff x="0" y="0"/>
              <a:chExt cx="551389" cy="5334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51389" cy="53343"/>
              </a:xfrm>
              <a:custGeom>
                <a:avLst/>
                <a:gdLst/>
                <a:ahLst/>
                <a:cxnLst/>
                <a:rect l="l" t="t" r="r" b="b"/>
                <a:pathLst>
                  <a:path w="551389" h="53343">
                    <a:moveTo>
                      <a:pt x="26672" y="0"/>
                    </a:moveTo>
                    <a:lnTo>
                      <a:pt x="524717" y="0"/>
                    </a:lnTo>
                    <a:cubicBezTo>
                      <a:pt x="539447" y="0"/>
                      <a:pt x="551389" y="11941"/>
                      <a:pt x="551389" y="26672"/>
                    </a:cubicBezTo>
                    <a:lnTo>
                      <a:pt x="551389" y="26672"/>
                    </a:lnTo>
                    <a:cubicBezTo>
                      <a:pt x="551389" y="33745"/>
                      <a:pt x="548579" y="40529"/>
                      <a:pt x="543577" y="45531"/>
                    </a:cubicBezTo>
                    <a:cubicBezTo>
                      <a:pt x="538575" y="50533"/>
                      <a:pt x="531791" y="53343"/>
                      <a:pt x="524717" y="53343"/>
                    </a:cubicBezTo>
                    <a:lnTo>
                      <a:pt x="26672" y="53343"/>
                    </a:lnTo>
                    <a:cubicBezTo>
                      <a:pt x="11941" y="53343"/>
                      <a:pt x="0" y="41402"/>
                      <a:pt x="0" y="26672"/>
                    </a:cubicBezTo>
                    <a:lnTo>
                      <a:pt x="0" y="26672"/>
                    </a:lnTo>
                    <a:cubicBezTo>
                      <a:pt x="0" y="11941"/>
                      <a:pt x="11941" y="0"/>
                      <a:pt x="26672" y="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551389" cy="914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307671" y="53533"/>
              <a:ext cx="2750372" cy="1741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50"/>
                </a:lnSpc>
              </a:pPr>
              <a:r>
                <a:rPr lang="en-US" sz="750" b="1" dirty="0">
                  <a:solidFill>
                    <a:srgbClr val="C5C4C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Daffa Satria Kriezna Putra_12030122140354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559258" y="2063107"/>
              <a:ext cx="2970242" cy="234282"/>
              <a:chOff x="0" y="0"/>
              <a:chExt cx="586714" cy="4627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86714" cy="46278"/>
              </a:xfrm>
              <a:custGeom>
                <a:avLst/>
                <a:gdLst/>
                <a:ahLst/>
                <a:cxnLst/>
                <a:rect l="l" t="t" r="r" b="b"/>
                <a:pathLst>
                  <a:path w="586714" h="46278">
                    <a:moveTo>
                      <a:pt x="23139" y="0"/>
                    </a:moveTo>
                    <a:lnTo>
                      <a:pt x="563576" y="0"/>
                    </a:lnTo>
                    <a:cubicBezTo>
                      <a:pt x="569712" y="0"/>
                      <a:pt x="575598" y="2438"/>
                      <a:pt x="579937" y="6777"/>
                    </a:cubicBezTo>
                    <a:cubicBezTo>
                      <a:pt x="584277" y="11117"/>
                      <a:pt x="586714" y="17002"/>
                      <a:pt x="586714" y="23139"/>
                    </a:cubicBezTo>
                    <a:lnTo>
                      <a:pt x="586714" y="23139"/>
                    </a:lnTo>
                    <a:cubicBezTo>
                      <a:pt x="586714" y="35918"/>
                      <a:pt x="576355" y="46278"/>
                      <a:pt x="563576" y="46278"/>
                    </a:cubicBezTo>
                    <a:lnTo>
                      <a:pt x="23139" y="46278"/>
                    </a:lnTo>
                    <a:cubicBezTo>
                      <a:pt x="10360" y="46278"/>
                      <a:pt x="0" y="35918"/>
                      <a:pt x="0" y="23139"/>
                    </a:cubicBezTo>
                    <a:lnTo>
                      <a:pt x="0" y="23139"/>
                    </a:lnTo>
                    <a:cubicBezTo>
                      <a:pt x="0" y="10360"/>
                      <a:pt x="10360" y="0"/>
                      <a:pt x="231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586714" cy="843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589600" y="2103255"/>
              <a:ext cx="2970243" cy="1763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2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Daffa Satria Kriezna Putra_12030122140354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9F240-8285-DA72-ABDD-3756B4654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01EDA1-7441-BFD2-8A39-90A3B021E3EE}"/>
              </a:ext>
            </a:extLst>
          </p:cNvPr>
          <p:cNvSpPr/>
          <p:nvPr/>
        </p:nvSpPr>
        <p:spPr>
          <a:xfrm>
            <a:off x="0" y="5815150"/>
            <a:ext cx="7071310" cy="6868010"/>
          </a:xfrm>
          <a:custGeom>
            <a:avLst/>
            <a:gdLst/>
            <a:ahLst/>
            <a:cxnLst/>
            <a:rect l="l" t="t" r="r" b="b"/>
            <a:pathLst>
              <a:path w="7071310" h="6868010">
                <a:moveTo>
                  <a:pt x="0" y="0"/>
                </a:moveTo>
                <a:lnTo>
                  <a:pt x="7071310" y="0"/>
                </a:lnTo>
                <a:lnTo>
                  <a:pt x="7071310" y="6868010"/>
                </a:lnTo>
                <a:lnTo>
                  <a:pt x="0" y="686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75669F1-77A3-4997-0213-19005A385FFE}"/>
              </a:ext>
            </a:extLst>
          </p:cNvPr>
          <p:cNvSpPr/>
          <p:nvPr/>
        </p:nvSpPr>
        <p:spPr>
          <a:xfrm>
            <a:off x="6364972" y="-99442"/>
            <a:ext cx="7071310" cy="6868010"/>
          </a:xfrm>
          <a:custGeom>
            <a:avLst/>
            <a:gdLst/>
            <a:ahLst/>
            <a:cxnLst/>
            <a:rect l="l" t="t" r="r" b="b"/>
            <a:pathLst>
              <a:path w="7071310" h="6868010">
                <a:moveTo>
                  <a:pt x="0" y="0"/>
                </a:moveTo>
                <a:lnTo>
                  <a:pt x="7071310" y="0"/>
                </a:lnTo>
                <a:lnTo>
                  <a:pt x="7071310" y="6868011"/>
                </a:lnTo>
                <a:lnTo>
                  <a:pt x="0" y="6868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88898CA-C449-BB7D-3697-CC2500EB4AB3}"/>
              </a:ext>
            </a:extLst>
          </p:cNvPr>
          <p:cNvSpPr/>
          <p:nvPr/>
        </p:nvSpPr>
        <p:spPr>
          <a:xfrm>
            <a:off x="13816380" y="5585646"/>
            <a:ext cx="7071310" cy="6868010"/>
          </a:xfrm>
          <a:custGeom>
            <a:avLst/>
            <a:gdLst/>
            <a:ahLst/>
            <a:cxnLst/>
            <a:rect l="l" t="t" r="r" b="b"/>
            <a:pathLst>
              <a:path w="7071310" h="6868010">
                <a:moveTo>
                  <a:pt x="0" y="0"/>
                </a:moveTo>
                <a:lnTo>
                  <a:pt x="7071311" y="0"/>
                </a:lnTo>
                <a:lnTo>
                  <a:pt x="7071311" y="6868010"/>
                </a:lnTo>
                <a:lnTo>
                  <a:pt x="0" y="686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FE0BD61-533C-F383-7F37-9442468338AC}"/>
              </a:ext>
            </a:extLst>
          </p:cNvPr>
          <p:cNvSpPr/>
          <p:nvPr/>
        </p:nvSpPr>
        <p:spPr>
          <a:xfrm>
            <a:off x="6908190" y="5700398"/>
            <a:ext cx="7071310" cy="6868010"/>
          </a:xfrm>
          <a:custGeom>
            <a:avLst/>
            <a:gdLst/>
            <a:ahLst/>
            <a:cxnLst/>
            <a:rect l="l" t="t" r="r" b="b"/>
            <a:pathLst>
              <a:path w="7071310" h="6868010">
                <a:moveTo>
                  <a:pt x="0" y="0"/>
                </a:moveTo>
                <a:lnTo>
                  <a:pt x="7071310" y="0"/>
                </a:lnTo>
                <a:lnTo>
                  <a:pt x="7071310" y="6868010"/>
                </a:lnTo>
                <a:lnTo>
                  <a:pt x="0" y="686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408A1C4-7331-55D2-34B5-4F52160F5613}"/>
              </a:ext>
            </a:extLst>
          </p:cNvPr>
          <p:cNvSpPr/>
          <p:nvPr/>
        </p:nvSpPr>
        <p:spPr>
          <a:xfrm>
            <a:off x="12729943" y="-153329"/>
            <a:ext cx="7071310" cy="6868010"/>
          </a:xfrm>
          <a:custGeom>
            <a:avLst/>
            <a:gdLst/>
            <a:ahLst/>
            <a:cxnLst/>
            <a:rect l="l" t="t" r="r" b="b"/>
            <a:pathLst>
              <a:path w="7071310" h="6868010">
                <a:moveTo>
                  <a:pt x="0" y="0"/>
                </a:moveTo>
                <a:lnTo>
                  <a:pt x="7071310" y="0"/>
                </a:lnTo>
                <a:lnTo>
                  <a:pt x="7071310" y="6868010"/>
                </a:lnTo>
                <a:lnTo>
                  <a:pt x="0" y="686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05844E9-1497-1C18-11E8-56C89F5B2439}"/>
              </a:ext>
            </a:extLst>
          </p:cNvPr>
          <p:cNvSpPr/>
          <p:nvPr/>
        </p:nvSpPr>
        <p:spPr>
          <a:xfrm>
            <a:off x="13436282" y="-1684526"/>
            <a:ext cx="6583680" cy="4114800"/>
          </a:xfrm>
          <a:custGeom>
            <a:avLst/>
            <a:gdLst/>
            <a:ahLst/>
            <a:cxnLst/>
            <a:rect l="l" t="t" r="r" b="b"/>
            <a:pathLst>
              <a:path w="6583680" h="4114800">
                <a:moveTo>
                  <a:pt x="0" y="0"/>
                </a:moveTo>
                <a:lnTo>
                  <a:pt x="6583680" y="0"/>
                </a:lnTo>
                <a:lnTo>
                  <a:pt x="65836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ACC7C84-72AF-7AC4-2BC0-10D6E3EF571A}"/>
              </a:ext>
            </a:extLst>
          </p:cNvPr>
          <p:cNvSpPr txBox="1"/>
          <p:nvPr/>
        </p:nvSpPr>
        <p:spPr>
          <a:xfrm>
            <a:off x="1754106" y="3266852"/>
            <a:ext cx="7801212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Lorem ipsum dolor sit amet, consectetur adipiscing elit, sed do eiusmod tempor ?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A1997FB-E192-A147-1163-EA86C072E5F2}"/>
              </a:ext>
            </a:extLst>
          </p:cNvPr>
          <p:cNvSpPr txBox="1"/>
          <p:nvPr/>
        </p:nvSpPr>
        <p:spPr>
          <a:xfrm>
            <a:off x="9144000" y="7019851"/>
            <a:ext cx="7801212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Lorem ipsum dolor sit amet, consectetur adipiscing elit, sed do eiusmod tempor 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F71EA6-339C-C456-C93F-C7DFED9D65FF}"/>
              </a:ext>
            </a:extLst>
          </p:cNvPr>
          <p:cNvSpPr txBox="1"/>
          <p:nvPr/>
        </p:nvSpPr>
        <p:spPr>
          <a:xfrm>
            <a:off x="1547413" y="883295"/>
            <a:ext cx="15543294" cy="864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500" b="1" dirty="0"/>
              <a:t>Installing Arbutus </a:t>
            </a:r>
            <a:br>
              <a:rPr lang="en-ID" sz="2500" dirty="0"/>
            </a:br>
            <a:endParaRPr lang="en-ID" sz="2500" dirty="0"/>
          </a:p>
          <a:p>
            <a:r>
              <a:rPr lang="en-ID" sz="2500" dirty="0"/>
              <a:t>Arbutus </a:t>
            </a:r>
            <a:r>
              <a:rPr lang="en-ID" sz="2500" dirty="0" err="1"/>
              <a:t>berguna</a:t>
            </a:r>
            <a:r>
              <a:rPr lang="en-ID" sz="2500" dirty="0"/>
              <a:t> </a:t>
            </a:r>
            <a:r>
              <a:rPr lang="en-ID" sz="2500" dirty="0" err="1"/>
              <a:t>untuk</a:t>
            </a:r>
            <a:r>
              <a:rPr lang="en-ID" sz="2500" dirty="0"/>
              <a:t> test of control dan test of detail. Salah </a:t>
            </a:r>
            <a:r>
              <a:rPr lang="en-ID" sz="2500" dirty="0" err="1"/>
              <a:t>satu</a:t>
            </a:r>
            <a:r>
              <a:rPr lang="en-ID" sz="2500" dirty="0"/>
              <a:t> </a:t>
            </a:r>
            <a:r>
              <a:rPr lang="en-ID" sz="2500" dirty="0" err="1"/>
              <a:t>kemampuannya</a:t>
            </a:r>
            <a:r>
              <a:rPr lang="en-ID" sz="2500" dirty="0"/>
              <a:t> </a:t>
            </a:r>
            <a:r>
              <a:rPr lang="en-ID" sz="2500" dirty="0" err="1"/>
              <a:t>adalah</a:t>
            </a:r>
            <a:r>
              <a:rPr lang="en-ID" sz="2500" dirty="0"/>
              <a:t> data analytics, </a:t>
            </a:r>
            <a:r>
              <a:rPr lang="en-ID" sz="2500" dirty="0" err="1"/>
              <a:t>tanpa</a:t>
            </a:r>
            <a:r>
              <a:rPr lang="en-ID" sz="2500" dirty="0"/>
              <a:t> </a:t>
            </a:r>
            <a:r>
              <a:rPr lang="en-ID" sz="2500" dirty="0" err="1"/>
              <a:t>kita</a:t>
            </a:r>
            <a:r>
              <a:rPr lang="en-ID" sz="2500" dirty="0"/>
              <a:t> </a:t>
            </a:r>
            <a:r>
              <a:rPr lang="en-ID" sz="2500" dirty="0" err="1"/>
              <a:t>harus</a:t>
            </a:r>
            <a:r>
              <a:rPr lang="en-ID" sz="2500" dirty="0"/>
              <a:t> </a:t>
            </a:r>
            <a:r>
              <a:rPr lang="en-ID" sz="2500" dirty="0" err="1"/>
              <a:t>memahami</a:t>
            </a:r>
            <a:r>
              <a:rPr lang="en-ID" sz="2500" dirty="0"/>
              <a:t> </a:t>
            </a:r>
            <a:r>
              <a:rPr lang="en-ID" sz="2500" dirty="0" err="1"/>
              <a:t>bahasa</a:t>
            </a:r>
            <a:r>
              <a:rPr lang="en-ID" sz="2500" dirty="0"/>
              <a:t> program. </a:t>
            </a:r>
          </a:p>
          <a:p>
            <a:endParaRPr lang="en-ID" sz="2500" dirty="0"/>
          </a:p>
          <a:p>
            <a:r>
              <a:rPr lang="en-ID" sz="2500" dirty="0" err="1"/>
              <a:t>Untuk</a:t>
            </a:r>
            <a:r>
              <a:rPr lang="en-ID" sz="2500" dirty="0"/>
              <a:t> </a:t>
            </a:r>
            <a:r>
              <a:rPr lang="en-ID" sz="2500" dirty="0" err="1"/>
              <a:t>pertama</a:t>
            </a:r>
            <a:r>
              <a:rPr lang="en-ID" sz="2500" dirty="0"/>
              <a:t> kali, </a:t>
            </a:r>
          </a:p>
          <a:p>
            <a:r>
              <a:rPr lang="en-ID" sz="2500" dirty="0"/>
              <a:t>File &gt; New Project &gt; </a:t>
            </a:r>
            <a:r>
              <a:rPr lang="en-ID" sz="2500" dirty="0" err="1"/>
              <a:t>Tuliskan</a:t>
            </a:r>
            <a:r>
              <a:rPr lang="en-ID" sz="2500" dirty="0"/>
              <a:t> “</a:t>
            </a:r>
            <a:r>
              <a:rPr lang="en-ID" sz="2500" dirty="0" err="1"/>
              <a:t>Nama_NIM_Kelas</a:t>
            </a:r>
            <a:r>
              <a:rPr lang="en-ID" sz="2500" dirty="0"/>
              <a:t>” &gt; Save &gt; Create New Project File Only &gt; Add Later.  Import &gt; Excel &gt; </a:t>
            </a:r>
            <a:r>
              <a:rPr lang="en-ID" sz="2500" dirty="0" err="1"/>
              <a:t>Pilih</a:t>
            </a:r>
            <a:r>
              <a:rPr lang="en-ID" sz="2500" dirty="0"/>
              <a:t> Data Inventory &gt; Inventory </a:t>
            </a:r>
            <a:r>
              <a:rPr lang="en-ID" sz="2500" dirty="0" err="1"/>
              <a:t>Pindah</a:t>
            </a:r>
            <a:r>
              <a:rPr lang="en-ID" sz="2500" dirty="0"/>
              <a:t> </a:t>
            </a:r>
            <a:r>
              <a:rPr lang="en-ID" sz="2500" dirty="0" err="1"/>
              <a:t>ke</a:t>
            </a:r>
            <a:r>
              <a:rPr lang="en-ID" sz="2500" dirty="0"/>
              <a:t> Kolom Kanan &gt; Next &gt; Save di </a:t>
            </a:r>
            <a:r>
              <a:rPr lang="en-ID" sz="2500" dirty="0" err="1"/>
              <a:t>Realsa</a:t>
            </a:r>
            <a:r>
              <a:rPr lang="en-ID" sz="2500" dirty="0"/>
              <a:t> (</a:t>
            </a:r>
            <a:r>
              <a:rPr lang="en-ID" sz="2500" dirty="0" err="1"/>
              <a:t>jangan</a:t>
            </a:r>
            <a:r>
              <a:rPr lang="en-ID" sz="2500" dirty="0"/>
              <a:t> </a:t>
            </a:r>
            <a:r>
              <a:rPr lang="en-ID" sz="2500" dirty="0" err="1"/>
              <a:t>dicampur</a:t>
            </a:r>
            <a:r>
              <a:rPr lang="en-ID" sz="2500" dirty="0"/>
              <a:t> </a:t>
            </a:r>
            <a:r>
              <a:rPr lang="en-ID" sz="2500" dirty="0" err="1"/>
              <a:t>antara</a:t>
            </a:r>
            <a:r>
              <a:rPr lang="en-ID" sz="2500" dirty="0"/>
              <a:t> “.data </a:t>
            </a:r>
            <a:r>
              <a:rPr lang="en-ID" sz="2500" dirty="0" err="1"/>
              <a:t>dengan</a:t>
            </a:r>
            <a:r>
              <a:rPr lang="en-ID" sz="2500" dirty="0"/>
              <a:t> .FIL”) &gt; Finish. </a:t>
            </a:r>
          </a:p>
          <a:p>
            <a:endParaRPr lang="en-ID" sz="2500" dirty="0"/>
          </a:p>
          <a:p>
            <a:r>
              <a:rPr lang="en-ID" sz="2500" dirty="0" err="1"/>
              <a:t>Pengecekan</a:t>
            </a:r>
            <a:r>
              <a:rPr lang="en-ID" sz="2500" dirty="0"/>
              <a:t> </a:t>
            </a:r>
            <a:r>
              <a:rPr lang="en-ID" sz="2500" dirty="0" err="1"/>
              <a:t>integritas</a:t>
            </a:r>
            <a:r>
              <a:rPr lang="en-ID" sz="2500" dirty="0"/>
              <a:t> data, (pada </a:t>
            </a:r>
            <a:r>
              <a:rPr lang="en-ID" sz="2500" dirty="0" err="1"/>
              <a:t>bagian</a:t>
            </a:r>
            <a:r>
              <a:rPr lang="en-ID" sz="2500" dirty="0"/>
              <a:t> Inventory) </a:t>
            </a:r>
          </a:p>
          <a:p>
            <a:r>
              <a:rPr lang="en-ID" sz="2500" dirty="0"/>
              <a:t>Analyse &gt; Verify &gt; All Fields &gt; OK &gt; Pada </a:t>
            </a:r>
            <a:r>
              <a:rPr lang="en-ID" sz="2500" dirty="0" err="1"/>
              <a:t>bagian</a:t>
            </a:r>
            <a:r>
              <a:rPr lang="en-ID" sz="2500" dirty="0"/>
              <a:t> command log </a:t>
            </a:r>
            <a:r>
              <a:rPr lang="en-ID" sz="2500" dirty="0" err="1"/>
              <a:t>akan</a:t>
            </a:r>
            <a:r>
              <a:rPr lang="en-ID" sz="2500" dirty="0"/>
              <a:t> </a:t>
            </a:r>
            <a:r>
              <a:rPr lang="en-ID" sz="2500" dirty="0" err="1"/>
              <a:t>terdapat</a:t>
            </a:r>
            <a:r>
              <a:rPr lang="en-ID" sz="2500" dirty="0"/>
              <a:t> </a:t>
            </a:r>
            <a:r>
              <a:rPr lang="en-ID" sz="2500" dirty="0" err="1"/>
              <a:t>informasi</a:t>
            </a:r>
            <a:r>
              <a:rPr lang="en-ID" sz="2500" dirty="0"/>
              <a:t> </a:t>
            </a:r>
            <a:r>
              <a:rPr lang="en-ID" sz="2500" dirty="0" err="1"/>
              <a:t>bahwa</a:t>
            </a:r>
            <a:r>
              <a:rPr lang="en-ID" sz="2500" dirty="0"/>
              <a:t>  “cost date” pada </a:t>
            </a:r>
            <a:r>
              <a:rPr lang="en-ID" sz="2500" dirty="0" err="1"/>
              <a:t>kolom</a:t>
            </a:r>
            <a:r>
              <a:rPr lang="en-ID" sz="2500" dirty="0"/>
              <a:t> </a:t>
            </a:r>
            <a:r>
              <a:rPr lang="en-ID" sz="2500" dirty="0" err="1"/>
              <a:t>nomor</a:t>
            </a:r>
            <a:r>
              <a:rPr lang="en-ID" sz="2500" dirty="0"/>
              <a:t> 13 </a:t>
            </a:r>
            <a:r>
              <a:rPr lang="en-ID" sz="2500" dirty="0" err="1"/>
              <a:t>masih</a:t>
            </a:r>
            <a:r>
              <a:rPr lang="en-ID" sz="2500" dirty="0"/>
              <a:t> </a:t>
            </a:r>
            <a:r>
              <a:rPr lang="en-ID" sz="2500" dirty="0" err="1"/>
              <a:t>kosong</a:t>
            </a:r>
            <a:r>
              <a:rPr lang="en-ID" sz="2500" dirty="0"/>
              <a:t>. </a:t>
            </a:r>
          </a:p>
          <a:p>
            <a:endParaRPr lang="en-ID" sz="2500" dirty="0"/>
          </a:p>
          <a:p>
            <a:r>
              <a:rPr lang="en-ID" sz="2500" dirty="0"/>
              <a:t>Pada </a:t>
            </a:r>
            <a:r>
              <a:rPr lang="en-ID" sz="2500" dirty="0" err="1"/>
              <a:t>bagian</a:t>
            </a:r>
            <a:r>
              <a:rPr lang="en-ID" sz="2500" dirty="0"/>
              <a:t> Inventory, </a:t>
            </a:r>
          </a:p>
          <a:p>
            <a:r>
              <a:rPr lang="en-ID" sz="2500" dirty="0"/>
              <a:t>Analyse &gt; Gaps &gt; Product Number &gt; OK &gt; Akan </a:t>
            </a:r>
            <a:r>
              <a:rPr lang="en-ID" sz="2500" dirty="0" err="1"/>
              <a:t>ada</a:t>
            </a:r>
            <a:r>
              <a:rPr lang="en-ID" sz="2500" dirty="0"/>
              <a:t> gap (</a:t>
            </a:r>
            <a:r>
              <a:rPr lang="en-ID" sz="2500" dirty="0" err="1"/>
              <a:t>jaraknya</a:t>
            </a:r>
            <a:r>
              <a:rPr lang="en-ID" sz="2500" dirty="0"/>
              <a:t> </a:t>
            </a:r>
            <a:r>
              <a:rPr lang="en-ID" sz="2500" dirty="0" err="1"/>
              <a:t>tidak</a:t>
            </a:r>
            <a:r>
              <a:rPr lang="en-ID" sz="2500" dirty="0"/>
              <a:t> </a:t>
            </a:r>
            <a:r>
              <a:rPr lang="en-ID" sz="2500" dirty="0" err="1"/>
              <a:t>terukur</a:t>
            </a:r>
            <a:r>
              <a:rPr lang="en-ID" sz="2500" dirty="0"/>
              <a:t>). </a:t>
            </a:r>
          </a:p>
          <a:p>
            <a:r>
              <a:rPr lang="en-ID" sz="2500" dirty="0"/>
              <a:t>Analyse &gt; Duplicate &gt; Product Number &gt; Nanti </a:t>
            </a:r>
            <a:r>
              <a:rPr lang="en-ID" sz="2500" dirty="0" err="1"/>
              <a:t>akan</a:t>
            </a:r>
            <a:r>
              <a:rPr lang="en-ID" sz="2500" dirty="0"/>
              <a:t> </a:t>
            </a:r>
            <a:r>
              <a:rPr lang="en-ID" sz="2500" dirty="0" err="1"/>
              <a:t>muncul</a:t>
            </a:r>
            <a:r>
              <a:rPr lang="en-ID" sz="2500" dirty="0"/>
              <a:t> “zero duplicate detected”, </a:t>
            </a:r>
            <a:r>
              <a:rPr lang="en-ID" sz="2500" dirty="0" err="1"/>
              <a:t>berarti</a:t>
            </a:r>
            <a:r>
              <a:rPr lang="en-ID" sz="2500" dirty="0"/>
              <a:t>  </a:t>
            </a:r>
            <a:r>
              <a:rPr lang="en-ID" sz="2500" dirty="0" err="1"/>
              <a:t>aman</a:t>
            </a:r>
            <a:r>
              <a:rPr lang="en-ID" sz="2500" dirty="0"/>
              <a:t> </a:t>
            </a:r>
            <a:r>
              <a:rPr lang="en-ID" sz="2500" dirty="0" err="1"/>
              <a:t>dari</a:t>
            </a:r>
            <a:r>
              <a:rPr lang="en-ID" sz="2500" dirty="0"/>
              <a:t> </a:t>
            </a:r>
            <a:r>
              <a:rPr lang="en-ID" sz="2500" dirty="0" err="1"/>
              <a:t>duplikasi</a:t>
            </a:r>
            <a:r>
              <a:rPr lang="en-ID" sz="2500" dirty="0"/>
              <a:t>. </a:t>
            </a:r>
          </a:p>
          <a:p>
            <a:r>
              <a:rPr lang="en-ID" sz="2500" dirty="0"/>
              <a:t>Analyse &gt; Total &gt; Inventory Cost &gt; OK. </a:t>
            </a:r>
          </a:p>
          <a:p>
            <a:r>
              <a:rPr lang="en-ID" sz="2500" dirty="0" err="1"/>
              <a:t>Jumlah</a:t>
            </a:r>
            <a:r>
              <a:rPr lang="en-ID" sz="2500" dirty="0"/>
              <a:t> yang </a:t>
            </a:r>
            <a:r>
              <a:rPr lang="en-ID" sz="2500" dirty="0" err="1"/>
              <a:t>ada</a:t>
            </a:r>
            <a:r>
              <a:rPr lang="en-ID" sz="2500" dirty="0"/>
              <a:t> pada </a:t>
            </a:r>
            <a:r>
              <a:rPr lang="en-ID" sz="2500" dirty="0" err="1"/>
              <a:t>kolom</a:t>
            </a:r>
            <a:r>
              <a:rPr lang="en-ID" sz="2500" dirty="0"/>
              <a:t> inventory </a:t>
            </a:r>
            <a:r>
              <a:rPr lang="en-ID" sz="2500" dirty="0" err="1"/>
              <a:t>harus</a:t>
            </a:r>
            <a:r>
              <a:rPr lang="en-ID" sz="2500" dirty="0"/>
              <a:t> </a:t>
            </a:r>
            <a:r>
              <a:rPr lang="en-ID" sz="2500" dirty="0" err="1"/>
              <a:t>sama</a:t>
            </a:r>
            <a:r>
              <a:rPr lang="en-ID" sz="2500" dirty="0"/>
              <a:t> </a:t>
            </a:r>
            <a:r>
              <a:rPr lang="en-ID" sz="2500" dirty="0" err="1"/>
              <a:t>dengan</a:t>
            </a:r>
            <a:r>
              <a:rPr lang="en-ID" sz="2500" dirty="0"/>
              <a:t> </a:t>
            </a:r>
            <a:r>
              <a:rPr lang="en-ID" sz="2500" dirty="0" err="1"/>
              <a:t>jumlah</a:t>
            </a:r>
            <a:r>
              <a:rPr lang="en-ID" sz="2500" dirty="0"/>
              <a:t> yang </a:t>
            </a:r>
            <a:r>
              <a:rPr lang="en-ID" sz="2500" dirty="0" err="1"/>
              <a:t>ada</a:t>
            </a:r>
            <a:r>
              <a:rPr lang="en-ID" sz="2500" dirty="0"/>
              <a:t> pada </a:t>
            </a:r>
            <a:r>
              <a:rPr lang="en-ID" sz="2500" dirty="0" err="1"/>
              <a:t>neraca</a:t>
            </a:r>
            <a:r>
              <a:rPr lang="en-ID" sz="2500" dirty="0"/>
              <a:t> </a:t>
            </a:r>
            <a:r>
              <a:rPr lang="en-ID" sz="2500" dirty="0" err="1"/>
              <a:t>yaitu</a:t>
            </a:r>
            <a:r>
              <a:rPr lang="en-ID" sz="2500" dirty="0"/>
              <a:t> </a:t>
            </a:r>
          </a:p>
          <a:p>
            <a:r>
              <a:rPr lang="en-ID" sz="2500" dirty="0" err="1"/>
              <a:t>sebesar</a:t>
            </a:r>
            <a:r>
              <a:rPr lang="en-ID" sz="2500" dirty="0"/>
              <a:t> 320.557.500.</a:t>
            </a:r>
          </a:p>
          <a:p>
            <a:r>
              <a:rPr lang="en-ID" sz="2500" dirty="0"/>
              <a:t>Analyse &gt; Statistics &gt; All Fields (</a:t>
            </a:r>
            <a:r>
              <a:rPr lang="en-ID" sz="2500" dirty="0" err="1"/>
              <a:t>tidak</a:t>
            </a:r>
            <a:r>
              <a:rPr lang="en-ID" sz="2500" dirty="0"/>
              <a:t> </a:t>
            </a:r>
            <a:r>
              <a:rPr lang="en-ID" sz="2500" dirty="0" err="1"/>
              <a:t>ada</a:t>
            </a:r>
            <a:r>
              <a:rPr lang="en-ID" sz="2500" dirty="0"/>
              <a:t> yang </a:t>
            </a:r>
            <a:r>
              <a:rPr lang="en-ID" sz="2500" dirty="0" err="1"/>
              <a:t>perlu</a:t>
            </a:r>
            <a:r>
              <a:rPr lang="en-ID" sz="2500" dirty="0"/>
              <a:t> </a:t>
            </a:r>
            <a:r>
              <a:rPr lang="en-ID" sz="2500" dirty="0" err="1"/>
              <a:t>diubah</a:t>
            </a:r>
            <a:r>
              <a:rPr lang="en-ID" sz="2500" dirty="0"/>
              <a:t>) &gt; OK &gt; Nanti </a:t>
            </a:r>
            <a:r>
              <a:rPr lang="en-ID" sz="2500" dirty="0" err="1"/>
              <a:t>akan</a:t>
            </a:r>
            <a:r>
              <a:rPr lang="en-ID" sz="2500" dirty="0"/>
              <a:t> </a:t>
            </a:r>
            <a:r>
              <a:rPr lang="en-ID" sz="2500" dirty="0" err="1"/>
              <a:t>muncul</a:t>
            </a:r>
            <a:r>
              <a:rPr lang="en-ID" sz="2500" dirty="0"/>
              <a:t> “Statistics…”. Nanti </a:t>
            </a:r>
            <a:r>
              <a:rPr lang="en-ID" sz="2500" dirty="0" err="1"/>
              <a:t>ada</a:t>
            </a:r>
            <a:r>
              <a:rPr lang="en-ID" sz="2500" dirty="0"/>
              <a:t> </a:t>
            </a:r>
            <a:r>
              <a:rPr lang="en-ID" sz="2500" dirty="0" err="1"/>
              <a:t>informasi</a:t>
            </a:r>
            <a:r>
              <a:rPr lang="en-ID" sz="2500" dirty="0"/>
              <a:t> 5 </a:t>
            </a:r>
            <a:r>
              <a:rPr lang="en-ID" sz="2500" dirty="0" err="1"/>
              <a:t>tertinggi</a:t>
            </a:r>
            <a:r>
              <a:rPr lang="en-ID" sz="2500" dirty="0"/>
              <a:t> dan 5 </a:t>
            </a:r>
            <a:r>
              <a:rPr lang="en-ID" sz="2500" dirty="0" err="1"/>
              <a:t>terendah</a:t>
            </a:r>
            <a:r>
              <a:rPr lang="en-ID" sz="25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43853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5D3AC-AB1F-EF22-0AA6-ECD329F41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25DED8B-D54B-0284-92CE-FA113094ADC1}"/>
              </a:ext>
            </a:extLst>
          </p:cNvPr>
          <p:cNvSpPr/>
          <p:nvPr/>
        </p:nvSpPr>
        <p:spPr>
          <a:xfrm>
            <a:off x="0" y="5815150"/>
            <a:ext cx="7071310" cy="6868010"/>
          </a:xfrm>
          <a:custGeom>
            <a:avLst/>
            <a:gdLst/>
            <a:ahLst/>
            <a:cxnLst/>
            <a:rect l="l" t="t" r="r" b="b"/>
            <a:pathLst>
              <a:path w="7071310" h="6868010">
                <a:moveTo>
                  <a:pt x="0" y="0"/>
                </a:moveTo>
                <a:lnTo>
                  <a:pt x="7071310" y="0"/>
                </a:lnTo>
                <a:lnTo>
                  <a:pt x="7071310" y="6868010"/>
                </a:lnTo>
                <a:lnTo>
                  <a:pt x="0" y="686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C042163-9D6E-6191-C358-91A8F1A50DA7}"/>
              </a:ext>
            </a:extLst>
          </p:cNvPr>
          <p:cNvSpPr/>
          <p:nvPr/>
        </p:nvSpPr>
        <p:spPr>
          <a:xfrm>
            <a:off x="6364972" y="-99442"/>
            <a:ext cx="7071310" cy="6868010"/>
          </a:xfrm>
          <a:custGeom>
            <a:avLst/>
            <a:gdLst/>
            <a:ahLst/>
            <a:cxnLst/>
            <a:rect l="l" t="t" r="r" b="b"/>
            <a:pathLst>
              <a:path w="7071310" h="6868010">
                <a:moveTo>
                  <a:pt x="0" y="0"/>
                </a:moveTo>
                <a:lnTo>
                  <a:pt x="7071310" y="0"/>
                </a:lnTo>
                <a:lnTo>
                  <a:pt x="7071310" y="6868011"/>
                </a:lnTo>
                <a:lnTo>
                  <a:pt x="0" y="6868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9174EB5-BBD2-356F-12FB-9CD8050D512C}"/>
              </a:ext>
            </a:extLst>
          </p:cNvPr>
          <p:cNvSpPr/>
          <p:nvPr/>
        </p:nvSpPr>
        <p:spPr>
          <a:xfrm>
            <a:off x="13816380" y="5585646"/>
            <a:ext cx="7071310" cy="6868010"/>
          </a:xfrm>
          <a:custGeom>
            <a:avLst/>
            <a:gdLst/>
            <a:ahLst/>
            <a:cxnLst/>
            <a:rect l="l" t="t" r="r" b="b"/>
            <a:pathLst>
              <a:path w="7071310" h="6868010">
                <a:moveTo>
                  <a:pt x="0" y="0"/>
                </a:moveTo>
                <a:lnTo>
                  <a:pt x="7071311" y="0"/>
                </a:lnTo>
                <a:lnTo>
                  <a:pt x="7071311" y="6868010"/>
                </a:lnTo>
                <a:lnTo>
                  <a:pt x="0" y="686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0027F06-1916-4C83-525A-9E138C39E00B}"/>
              </a:ext>
            </a:extLst>
          </p:cNvPr>
          <p:cNvSpPr/>
          <p:nvPr/>
        </p:nvSpPr>
        <p:spPr>
          <a:xfrm>
            <a:off x="6908190" y="5700398"/>
            <a:ext cx="7071310" cy="6868010"/>
          </a:xfrm>
          <a:custGeom>
            <a:avLst/>
            <a:gdLst/>
            <a:ahLst/>
            <a:cxnLst/>
            <a:rect l="l" t="t" r="r" b="b"/>
            <a:pathLst>
              <a:path w="7071310" h="6868010">
                <a:moveTo>
                  <a:pt x="0" y="0"/>
                </a:moveTo>
                <a:lnTo>
                  <a:pt x="7071310" y="0"/>
                </a:lnTo>
                <a:lnTo>
                  <a:pt x="7071310" y="6868010"/>
                </a:lnTo>
                <a:lnTo>
                  <a:pt x="0" y="686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FA21C0B-4FA5-CBC0-2E56-6F8573FCA701}"/>
              </a:ext>
            </a:extLst>
          </p:cNvPr>
          <p:cNvSpPr/>
          <p:nvPr/>
        </p:nvSpPr>
        <p:spPr>
          <a:xfrm>
            <a:off x="12729943" y="-153329"/>
            <a:ext cx="7071310" cy="6868010"/>
          </a:xfrm>
          <a:custGeom>
            <a:avLst/>
            <a:gdLst/>
            <a:ahLst/>
            <a:cxnLst/>
            <a:rect l="l" t="t" r="r" b="b"/>
            <a:pathLst>
              <a:path w="7071310" h="6868010">
                <a:moveTo>
                  <a:pt x="0" y="0"/>
                </a:moveTo>
                <a:lnTo>
                  <a:pt x="7071310" y="0"/>
                </a:lnTo>
                <a:lnTo>
                  <a:pt x="7071310" y="6868010"/>
                </a:lnTo>
                <a:lnTo>
                  <a:pt x="0" y="686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3DBA51E-8C74-B4B9-44C0-72781294C666}"/>
              </a:ext>
            </a:extLst>
          </p:cNvPr>
          <p:cNvSpPr/>
          <p:nvPr/>
        </p:nvSpPr>
        <p:spPr>
          <a:xfrm>
            <a:off x="13436282" y="-1684526"/>
            <a:ext cx="6583680" cy="4114800"/>
          </a:xfrm>
          <a:custGeom>
            <a:avLst/>
            <a:gdLst/>
            <a:ahLst/>
            <a:cxnLst/>
            <a:rect l="l" t="t" r="r" b="b"/>
            <a:pathLst>
              <a:path w="6583680" h="4114800">
                <a:moveTo>
                  <a:pt x="0" y="0"/>
                </a:moveTo>
                <a:lnTo>
                  <a:pt x="6583680" y="0"/>
                </a:lnTo>
                <a:lnTo>
                  <a:pt x="65836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B09CF92-94D8-996D-06FC-2AAD853F0C7A}"/>
              </a:ext>
            </a:extLst>
          </p:cNvPr>
          <p:cNvSpPr txBox="1"/>
          <p:nvPr/>
        </p:nvSpPr>
        <p:spPr>
          <a:xfrm>
            <a:off x="1754106" y="3266852"/>
            <a:ext cx="7801212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Lorem ipsum dolor sit amet, consectetur adipiscing elit, sed do eiusmod tempor ?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38C409A-8501-38F7-E14F-03920E48C3B9}"/>
              </a:ext>
            </a:extLst>
          </p:cNvPr>
          <p:cNvSpPr txBox="1"/>
          <p:nvPr/>
        </p:nvSpPr>
        <p:spPr>
          <a:xfrm>
            <a:off x="9144000" y="7019851"/>
            <a:ext cx="7801212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Lorem ipsum dolor sit amet, consectetur adipiscing elit, sed do eiusmod tempor 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11519C-7ACF-7074-BE9E-6B191C9F70C6}"/>
              </a:ext>
            </a:extLst>
          </p:cNvPr>
          <p:cNvSpPr txBox="1"/>
          <p:nvPr/>
        </p:nvSpPr>
        <p:spPr>
          <a:xfrm>
            <a:off x="1547413" y="883295"/>
            <a:ext cx="15543294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500" b="1" dirty="0"/>
              <a:t>Cash Test of Control </a:t>
            </a:r>
          </a:p>
          <a:p>
            <a:br>
              <a:rPr lang="en-ID" sz="2500" dirty="0"/>
            </a:br>
            <a:r>
              <a:rPr lang="en-ID" sz="2500" dirty="0"/>
              <a:t>Tujuan test of control </a:t>
            </a:r>
            <a:r>
              <a:rPr lang="en-ID" sz="2500" dirty="0" err="1"/>
              <a:t>adalah</a:t>
            </a:r>
            <a:r>
              <a:rPr lang="en-ID" sz="2500" dirty="0"/>
              <a:t> </a:t>
            </a:r>
            <a:r>
              <a:rPr lang="en-ID" sz="2500" dirty="0" err="1"/>
              <a:t>untuk</a:t>
            </a:r>
            <a:r>
              <a:rPr lang="en-ID" sz="2500" dirty="0"/>
              <a:t> </a:t>
            </a:r>
            <a:r>
              <a:rPr lang="en-ID" sz="2500" dirty="0" err="1"/>
              <a:t>mengetahui</a:t>
            </a:r>
            <a:r>
              <a:rPr lang="en-ID" sz="2500" dirty="0"/>
              <a:t> </a:t>
            </a:r>
            <a:r>
              <a:rPr lang="en-ID" sz="2500" dirty="0" err="1"/>
              <a:t>apakah</a:t>
            </a:r>
            <a:r>
              <a:rPr lang="en-ID" sz="2500" dirty="0"/>
              <a:t> </a:t>
            </a:r>
            <a:r>
              <a:rPr lang="en-ID" sz="2500" dirty="0" err="1"/>
              <a:t>prosedur</a:t>
            </a:r>
            <a:r>
              <a:rPr lang="en-ID" sz="2500" dirty="0"/>
              <a:t> </a:t>
            </a:r>
            <a:r>
              <a:rPr lang="en-ID" sz="2500" dirty="0" err="1"/>
              <a:t>pengendalian</a:t>
            </a:r>
            <a:r>
              <a:rPr lang="en-ID" sz="2500" dirty="0"/>
              <a:t> </a:t>
            </a:r>
            <a:r>
              <a:rPr lang="en-ID" sz="2500" dirty="0" err="1"/>
              <a:t>sudah</a:t>
            </a:r>
            <a:r>
              <a:rPr lang="en-ID" sz="2500" dirty="0"/>
              <a:t> </a:t>
            </a:r>
            <a:r>
              <a:rPr lang="en-ID" sz="2500" dirty="0" err="1"/>
              <a:t>dijalankan</a:t>
            </a:r>
            <a:r>
              <a:rPr lang="en-ID" sz="2500" dirty="0"/>
              <a:t> </a:t>
            </a:r>
            <a:r>
              <a:rPr lang="en-ID" sz="2500" dirty="0" err="1"/>
              <a:t>atau</a:t>
            </a:r>
            <a:r>
              <a:rPr lang="en-ID" sz="2500" dirty="0"/>
              <a:t> </a:t>
            </a:r>
            <a:r>
              <a:rPr lang="en-ID" sz="2500" dirty="0" err="1"/>
              <a:t>belum</a:t>
            </a:r>
            <a:r>
              <a:rPr lang="en-ID" sz="2500" dirty="0"/>
              <a:t>. Pada statistic, </a:t>
            </a:r>
            <a:r>
              <a:rPr lang="en-ID" sz="2500" dirty="0" err="1"/>
              <a:t>pengujiannya</a:t>
            </a:r>
            <a:r>
              <a:rPr lang="en-ID" sz="2500" dirty="0"/>
              <a:t> </a:t>
            </a:r>
            <a:r>
              <a:rPr lang="en-ID" sz="2500" dirty="0" err="1"/>
              <a:t>disebut</a:t>
            </a:r>
            <a:r>
              <a:rPr lang="en-ID" sz="2500" dirty="0"/>
              <a:t> </a:t>
            </a:r>
            <a:r>
              <a:rPr lang="en-ID" sz="2500" dirty="0" err="1"/>
              <a:t>dengan</a:t>
            </a:r>
            <a:r>
              <a:rPr lang="en-ID" sz="2500" dirty="0"/>
              <a:t> attribute control. Attribute </a:t>
            </a:r>
            <a:r>
              <a:rPr lang="en-ID" sz="2500" dirty="0" err="1"/>
              <a:t>adalah</a:t>
            </a:r>
            <a:r>
              <a:rPr lang="en-ID" sz="2500" dirty="0"/>
              <a:t> </a:t>
            </a:r>
            <a:r>
              <a:rPr lang="en-ID" sz="2500" dirty="0" err="1"/>
              <a:t>tanda</a:t>
            </a:r>
            <a:r>
              <a:rPr lang="en-ID" sz="2500" dirty="0"/>
              <a:t> </a:t>
            </a:r>
            <a:r>
              <a:rPr lang="en-ID" sz="2500" dirty="0" err="1"/>
              <a:t>bahwa</a:t>
            </a:r>
            <a:r>
              <a:rPr lang="en-ID" sz="2500" dirty="0"/>
              <a:t> </a:t>
            </a:r>
            <a:r>
              <a:rPr lang="en-ID" sz="2500" dirty="0" err="1"/>
              <a:t>pengujian</a:t>
            </a:r>
            <a:r>
              <a:rPr lang="en-ID" sz="2500" dirty="0"/>
              <a:t> </a:t>
            </a:r>
            <a:r>
              <a:rPr lang="en-ID" sz="2500" dirty="0" err="1"/>
              <a:t>sudah</a:t>
            </a:r>
            <a:r>
              <a:rPr lang="en-ID" sz="2500" dirty="0"/>
              <a:t> </a:t>
            </a:r>
            <a:r>
              <a:rPr lang="en-ID" sz="2500" dirty="0" err="1"/>
              <a:t>dijalankan</a:t>
            </a:r>
            <a:r>
              <a:rPr lang="en-ID" sz="2500" dirty="0"/>
              <a:t>. Di </a:t>
            </a:r>
            <a:r>
              <a:rPr lang="en-ID" sz="2500" dirty="0" err="1"/>
              <a:t>awali</a:t>
            </a:r>
            <a:r>
              <a:rPr lang="en-ID" sz="2500" dirty="0"/>
              <a:t> </a:t>
            </a:r>
            <a:r>
              <a:rPr lang="en-ID" sz="2500" dirty="0" err="1"/>
              <a:t>dengan</a:t>
            </a:r>
            <a:r>
              <a:rPr lang="en-ID" sz="2500" dirty="0"/>
              <a:t>, Import &gt; Excel &gt; Cash GL &gt; Open.</a:t>
            </a:r>
            <a:br>
              <a:rPr lang="en-ID" sz="2500" dirty="0"/>
            </a:br>
            <a:r>
              <a:rPr lang="en-ID" sz="2500" dirty="0"/>
              <a:t>Langkah </a:t>
            </a:r>
            <a:r>
              <a:rPr lang="en-ID" sz="2500" dirty="0" err="1"/>
              <a:t>pertama</a:t>
            </a:r>
            <a:r>
              <a:rPr lang="en-ID" sz="2500" dirty="0"/>
              <a:t> </a:t>
            </a:r>
            <a:r>
              <a:rPr lang="en-ID" sz="2500" dirty="0" err="1"/>
              <a:t>akan</a:t>
            </a:r>
            <a:r>
              <a:rPr lang="en-ID" sz="2500" dirty="0"/>
              <a:t> </a:t>
            </a:r>
            <a:r>
              <a:rPr lang="en-ID" sz="2500" dirty="0" err="1"/>
              <a:t>kita</a:t>
            </a:r>
            <a:r>
              <a:rPr lang="en-ID" sz="2500" dirty="0"/>
              <a:t> </a:t>
            </a:r>
            <a:r>
              <a:rPr lang="en-ID" sz="2500" dirty="0" err="1"/>
              <a:t>cek</a:t>
            </a:r>
            <a:r>
              <a:rPr lang="en-ID" sz="2500" dirty="0"/>
              <a:t> </a:t>
            </a:r>
            <a:r>
              <a:rPr lang="en-ID" sz="2500" dirty="0" err="1"/>
              <a:t>integritas</a:t>
            </a:r>
            <a:r>
              <a:rPr lang="en-ID" sz="2500" dirty="0"/>
              <a:t> data, Analyse &gt; Verify &gt; All Fields &gt; OK. Nanti </a:t>
            </a:r>
            <a:r>
              <a:rPr lang="en-ID" sz="2500" dirty="0" err="1"/>
              <a:t>akan</a:t>
            </a:r>
            <a:r>
              <a:rPr lang="en-ID" sz="2500" dirty="0"/>
              <a:t> </a:t>
            </a:r>
            <a:r>
              <a:rPr lang="en-ID" sz="2500" dirty="0" err="1"/>
              <a:t>muncul</a:t>
            </a:r>
            <a:r>
              <a:rPr lang="en-ID" sz="2500" dirty="0"/>
              <a:t> “all fields 0 file detected”. Analyse &gt; Sequence &gt; Voucher Number &gt; OK. Nanti </a:t>
            </a:r>
            <a:r>
              <a:rPr lang="en-ID" sz="2500" dirty="0" err="1"/>
              <a:t>akan</a:t>
            </a:r>
            <a:r>
              <a:rPr lang="en-ID" sz="2500" dirty="0"/>
              <a:t> </a:t>
            </a:r>
            <a:r>
              <a:rPr lang="en-ID" sz="2500" dirty="0" err="1"/>
              <a:t>muncul</a:t>
            </a:r>
            <a:r>
              <a:rPr lang="en-ID" sz="2500" dirty="0"/>
              <a:t> “0 data sequence errors detected”. Analyse &gt; Gaps &gt; Voucher Number &gt; OK. Nanti </a:t>
            </a:r>
            <a:r>
              <a:rPr lang="en-ID" sz="2500" dirty="0" err="1"/>
              <a:t>akan</a:t>
            </a:r>
            <a:r>
              <a:rPr lang="en-ID" sz="2500" dirty="0"/>
              <a:t> </a:t>
            </a:r>
            <a:r>
              <a:rPr lang="en-ID" sz="2500" dirty="0" err="1"/>
              <a:t>muncul</a:t>
            </a:r>
            <a:r>
              <a:rPr lang="en-ID" sz="2500" dirty="0"/>
              <a:t> “1 gaps detected”. Ini </a:t>
            </a:r>
            <a:r>
              <a:rPr lang="en-ID" sz="2500" dirty="0" err="1"/>
              <a:t>tidak</a:t>
            </a:r>
            <a:r>
              <a:rPr lang="en-ID" sz="2500" dirty="0"/>
              <a:t> </a:t>
            </a:r>
            <a:r>
              <a:rPr lang="en-ID" sz="2500" dirty="0" err="1"/>
              <a:t>masalah</a:t>
            </a:r>
            <a:r>
              <a:rPr lang="en-ID" sz="2500" dirty="0"/>
              <a:t> </a:t>
            </a:r>
            <a:r>
              <a:rPr lang="en-ID" sz="2500" dirty="0" err="1"/>
              <a:t>karena</a:t>
            </a:r>
            <a:r>
              <a:rPr lang="en-ID" sz="2500" dirty="0"/>
              <a:t> voucher </a:t>
            </a:r>
            <a:r>
              <a:rPr lang="en-ID" sz="2500" dirty="0" err="1"/>
              <a:t>dimulai</a:t>
            </a:r>
            <a:r>
              <a:rPr lang="en-ID" sz="2500" dirty="0"/>
              <a:t> pada </a:t>
            </a:r>
            <a:r>
              <a:rPr lang="en-ID" sz="2500" dirty="0" err="1"/>
              <a:t>awal</a:t>
            </a:r>
            <a:r>
              <a:rPr lang="en-ID" sz="2500" dirty="0"/>
              <a:t> </a:t>
            </a:r>
            <a:r>
              <a:rPr lang="en-ID" sz="2500" dirty="0" err="1"/>
              <a:t>tahun</a:t>
            </a:r>
            <a:r>
              <a:rPr lang="en-ID" sz="2500" dirty="0"/>
              <a:t>. Analyse &gt; Duplicate &gt; Voucher Number &gt; OK. Nanti </a:t>
            </a:r>
            <a:r>
              <a:rPr lang="en-ID" sz="2500" dirty="0" err="1"/>
              <a:t>akan</a:t>
            </a:r>
            <a:r>
              <a:rPr lang="en-ID" sz="2500" dirty="0"/>
              <a:t> </a:t>
            </a:r>
            <a:r>
              <a:rPr lang="en-ID" sz="2500" dirty="0" err="1"/>
              <a:t>muncul</a:t>
            </a:r>
            <a:r>
              <a:rPr lang="en-ID" sz="2500" dirty="0"/>
              <a:t> “0 duplicate detected”.</a:t>
            </a:r>
            <a:br>
              <a:rPr lang="en-ID" sz="2500" dirty="0"/>
            </a:br>
            <a:r>
              <a:rPr lang="en-ID" sz="2500" dirty="0"/>
              <a:t>Pada </a:t>
            </a:r>
            <a:r>
              <a:rPr lang="en-ID" sz="2500" dirty="0" err="1"/>
              <a:t>bagian</a:t>
            </a:r>
            <a:r>
              <a:rPr lang="en-ID" sz="2500" dirty="0"/>
              <a:t> Cash GL, (</a:t>
            </a:r>
            <a:r>
              <a:rPr lang="en-ID" sz="2500" dirty="0" err="1"/>
              <a:t>Sebelum</a:t>
            </a:r>
            <a:r>
              <a:rPr lang="en-ID" sz="2500" dirty="0"/>
              <a:t> extract </a:t>
            </a:r>
            <a:r>
              <a:rPr lang="en-ID" sz="2500" dirty="0" err="1"/>
              <a:t>pastikan</a:t>
            </a:r>
            <a:r>
              <a:rPr lang="en-ID" sz="2500" dirty="0"/>
              <a:t> di </a:t>
            </a:r>
            <a:r>
              <a:rPr lang="en-ID" sz="2500" dirty="0" err="1"/>
              <a:t>bagian</a:t>
            </a:r>
            <a:r>
              <a:rPr lang="en-ID" sz="2500" dirty="0"/>
              <a:t> Cash GL) Cash GL &gt; Data &gt; Extract &gt; Pada </a:t>
            </a:r>
            <a:r>
              <a:rPr lang="en-ID" sz="2500" dirty="0" err="1"/>
              <a:t>bagian</a:t>
            </a:r>
            <a:r>
              <a:rPr lang="en-ID" sz="2500" dirty="0"/>
              <a:t> “output table” </a:t>
            </a:r>
            <a:r>
              <a:rPr lang="en-ID" sz="2500" dirty="0" err="1"/>
              <a:t>isi</a:t>
            </a:r>
            <a:r>
              <a:rPr lang="en-ID" sz="2500" dirty="0"/>
              <a:t> </a:t>
            </a:r>
            <a:r>
              <a:rPr lang="en-ID" sz="2500" dirty="0" err="1"/>
              <a:t>dengan</a:t>
            </a:r>
            <a:r>
              <a:rPr lang="en-ID" sz="2500" dirty="0"/>
              <a:t> </a:t>
            </a:r>
            <a:r>
              <a:rPr lang="en-ID" sz="2500" dirty="0" err="1"/>
              <a:t>kalimat</a:t>
            </a:r>
            <a:r>
              <a:rPr lang="en-ID" sz="2500" dirty="0"/>
              <a:t> “</a:t>
            </a:r>
            <a:r>
              <a:rPr lang="en-ID" sz="2500" dirty="0" err="1"/>
              <a:t>Otorisasi</a:t>
            </a:r>
            <a:r>
              <a:rPr lang="en-ID" sz="2500" dirty="0"/>
              <a:t> level 1”. &gt; Selected Fields &gt; Amount Credit &gt; Expression &gt; </a:t>
            </a:r>
            <a:r>
              <a:rPr lang="en-ID" sz="2500" dirty="0" err="1"/>
              <a:t>Pilih</a:t>
            </a:r>
            <a:r>
              <a:rPr lang="en-ID" sz="2500" dirty="0"/>
              <a:t> “Between (value, min, max)”, </a:t>
            </a:r>
            <a:r>
              <a:rPr lang="en-ID" sz="2500" dirty="0" err="1"/>
              <a:t>bagian</a:t>
            </a:r>
            <a:r>
              <a:rPr lang="en-ID" sz="2500" dirty="0"/>
              <a:t> value </a:t>
            </a:r>
            <a:r>
              <a:rPr lang="en-ID" sz="2500" dirty="0" err="1"/>
              <a:t>diblock</a:t>
            </a:r>
            <a:r>
              <a:rPr lang="en-ID" sz="2500" dirty="0"/>
              <a:t> </a:t>
            </a:r>
            <a:r>
              <a:rPr lang="en-ID" sz="2500" dirty="0" err="1"/>
              <a:t>kemudian</a:t>
            </a:r>
            <a:r>
              <a:rPr lang="en-ID" sz="2500" dirty="0"/>
              <a:t> </a:t>
            </a:r>
            <a:r>
              <a:rPr lang="en-ID" sz="2500" dirty="0" err="1"/>
              <a:t>pilih</a:t>
            </a:r>
            <a:r>
              <a:rPr lang="en-ID" sz="2500" dirty="0"/>
              <a:t> amount credit, min </a:t>
            </a:r>
            <a:r>
              <a:rPr lang="en-ID" sz="2500" dirty="0" err="1"/>
              <a:t>diisi</a:t>
            </a:r>
            <a:r>
              <a:rPr lang="en-ID" sz="2500" dirty="0"/>
              <a:t> 20000000 max </a:t>
            </a:r>
            <a:r>
              <a:rPr lang="en-ID" sz="2500" dirty="0" err="1"/>
              <a:t>diisi</a:t>
            </a:r>
            <a:r>
              <a:rPr lang="en-ID" sz="2500" dirty="0"/>
              <a:t> 50000000 &gt; OK.</a:t>
            </a:r>
            <a:br>
              <a:rPr lang="en-ID" sz="2500" dirty="0"/>
            </a:br>
            <a:r>
              <a:rPr lang="en-ID" sz="2500" dirty="0"/>
              <a:t>Cah GL &gt; Data &gt; Extract &gt; Pada </a:t>
            </a:r>
            <a:r>
              <a:rPr lang="en-ID" sz="2500" dirty="0" err="1"/>
              <a:t>bagian</a:t>
            </a:r>
            <a:r>
              <a:rPr lang="en-ID" sz="2500" dirty="0"/>
              <a:t> “output table” </a:t>
            </a:r>
            <a:r>
              <a:rPr lang="en-ID" sz="2500" dirty="0" err="1"/>
              <a:t>isi</a:t>
            </a:r>
            <a:r>
              <a:rPr lang="en-ID" sz="2500" dirty="0"/>
              <a:t> </a:t>
            </a:r>
            <a:r>
              <a:rPr lang="en-ID" sz="2500" dirty="0" err="1"/>
              <a:t>dengan</a:t>
            </a:r>
            <a:r>
              <a:rPr lang="en-ID" sz="2500" dirty="0"/>
              <a:t> </a:t>
            </a:r>
            <a:r>
              <a:rPr lang="en-ID" sz="2500" dirty="0" err="1"/>
              <a:t>kalimat</a:t>
            </a:r>
            <a:r>
              <a:rPr lang="en-ID" sz="2500" dirty="0"/>
              <a:t> “</a:t>
            </a:r>
            <a:r>
              <a:rPr lang="en-ID" sz="2500" dirty="0" err="1"/>
              <a:t>Otorisasi</a:t>
            </a:r>
            <a:r>
              <a:rPr lang="en-ID" sz="2500" dirty="0"/>
              <a:t> level 2”. &gt; Selected Fields &gt; Choose &gt; Add All &gt; </a:t>
            </a:r>
            <a:r>
              <a:rPr lang="en-ID" sz="2500" dirty="0" err="1"/>
              <a:t>Beberapa</a:t>
            </a:r>
            <a:r>
              <a:rPr lang="en-ID" sz="2500" dirty="0"/>
              <a:t> </a:t>
            </a:r>
            <a:r>
              <a:rPr lang="en-ID" sz="2500" dirty="0" err="1"/>
              <a:t>ada</a:t>
            </a:r>
            <a:r>
              <a:rPr lang="en-ID" sz="2500" dirty="0"/>
              <a:t> yang </a:t>
            </a:r>
            <a:r>
              <a:rPr lang="en-ID" sz="2500" dirty="0" err="1"/>
              <a:t>dikeluarkan</a:t>
            </a:r>
            <a:r>
              <a:rPr lang="en-ID" sz="2500" dirty="0"/>
              <a:t>, </a:t>
            </a:r>
            <a:r>
              <a:rPr lang="en-ID" sz="2500" dirty="0" err="1"/>
              <a:t>yaitu</a:t>
            </a:r>
            <a:r>
              <a:rPr lang="en-ID" sz="2500" dirty="0"/>
              <a:t> “Balance”, “</a:t>
            </a:r>
            <a:r>
              <a:rPr lang="en-ID" sz="2500" dirty="0" err="1"/>
              <a:t>Control_status</a:t>
            </a:r>
            <a:r>
              <a:rPr lang="en-ID" sz="2500" dirty="0"/>
              <a:t>”, “</a:t>
            </a:r>
            <a:r>
              <a:rPr lang="en-ID" sz="2500" dirty="0" err="1"/>
              <a:t>Voucher_Description</a:t>
            </a:r>
            <a:r>
              <a:rPr lang="en-ID" sz="2500" dirty="0"/>
              <a:t>”, “</a:t>
            </a:r>
            <a:r>
              <a:rPr lang="en-ID" sz="2500" dirty="0" err="1"/>
              <a:t>Amount_Debit</a:t>
            </a:r>
            <a:r>
              <a:rPr lang="en-ID" sz="2500" dirty="0"/>
              <a:t>”. </a:t>
            </a:r>
            <a:r>
              <a:rPr lang="en-ID" sz="2500" dirty="0" err="1"/>
              <a:t>Pastikan</a:t>
            </a:r>
            <a:r>
              <a:rPr lang="en-ID" sz="2500" dirty="0"/>
              <a:t> </a:t>
            </a:r>
            <a:r>
              <a:rPr lang="en-ID" sz="2500" dirty="0" err="1"/>
              <a:t>hanya</a:t>
            </a:r>
            <a:r>
              <a:rPr lang="en-ID" sz="2500" dirty="0"/>
              <a:t> </a:t>
            </a:r>
            <a:r>
              <a:rPr lang="en-ID" sz="2500" dirty="0" err="1"/>
              <a:t>ada</a:t>
            </a:r>
            <a:r>
              <a:rPr lang="en-ID" sz="2500" dirty="0"/>
              <a:t> 4 yang </a:t>
            </a:r>
            <a:r>
              <a:rPr lang="en-ID" sz="2500" dirty="0" err="1"/>
              <a:t>dimasukkan</a:t>
            </a:r>
            <a:r>
              <a:rPr lang="en-ID" sz="2500" dirty="0"/>
              <a:t>, </a:t>
            </a:r>
            <a:r>
              <a:rPr lang="en-ID" sz="2500" dirty="0" err="1"/>
              <a:t>yaitu</a:t>
            </a:r>
            <a:r>
              <a:rPr lang="en-ID" sz="2500" dirty="0"/>
              <a:t> “</a:t>
            </a:r>
            <a:r>
              <a:rPr lang="en-ID" sz="2500" dirty="0" err="1"/>
              <a:t>Amount_Number</a:t>
            </a:r>
            <a:r>
              <a:rPr lang="en-ID" sz="2500" dirty="0"/>
              <a:t>”, “</a:t>
            </a:r>
            <a:r>
              <a:rPr lang="en-ID" sz="2500" dirty="0" err="1"/>
              <a:t>Amount_Credit</a:t>
            </a:r>
            <a:r>
              <a:rPr lang="en-ID" sz="2500" dirty="0"/>
              <a:t>”, “</a:t>
            </a:r>
            <a:r>
              <a:rPr lang="en-ID" sz="2500" dirty="0" err="1"/>
              <a:t>Posting_Date</a:t>
            </a:r>
            <a:r>
              <a:rPr lang="en-ID" sz="2500" dirty="0"/>
              <a:t>”, “</a:t>
            </a:r>
            <a:r>
              <a:rPr lang="en-ID" sz="2500" dirty="0" err="1"/>
              <a:t>Voucher_Number</a:t>
            </a:r>
            <a:r>
              <a:rPr lang="en-ID" sz="2500" dirty="0"/>
              <a:t>”.&gt; OK &gt; Expression &gt; </a:t>
            </a:r>
            <a:r>
              <a:rPr lang="en-ID" sz="2500" dirty="0" err="1"/>
              <a:t>Pilih</a:t>
            </a:r>
            <a:r>
              <a:rPr lang="en-ID" sz="2500" dirty="0"/>
              <a:t> “Between (value, min, max)”, </a:t>
            </a:r>
            <a:r>
              <a:rPr lang="en-ID" sz="2500" dirty="0" err="1"/>
              <a:t>bagian</a:t>
            </a:r>
            <a:r>
              <a:rPr lang="en-ID" sz="2500" dirty="0"/>
              <a:t> value </a:t>
            </a:r>
            <a:r>
              <a:rPr lang="en-ID" sz="2500" dirty="0" err="1"/>
              <a:t>diblock</a:t>
            </a:r>
            <a:r>
              <a:rPr lang="en-ID" sz="2500" dirty="0"/>
              <a:t> </a:t>
            </a:r>
            <a:r>
              <a:rPr lang="en-ID" sz="2500" dirty="0" err="1"/>
              <a:t>kemudian</a:t>
            </a:r>
            <a:r>
              <a:rPr lang="en-ID" sz="2500" dirty="0"/>
              <a:t> </a:t>
            </a:r>
            <a:r>
              <a:rPr lang="en-ID" sz="2500" dirty="0" err="1"/>
              <a:t>pilih</a:t>
            </a:r>
            <a:r>
              <a:rPr lang="en-ID" sz="2500" dirty="0"/>
              <a:t> amount credit, min </a:t>
            </a:r>
            <a:r>
              <a:rPr lang="en-ID" sz="2500" dirty="0" err="1"/>
              <a:t>diisi</a:t>
            </a:r>
            <a:r>
              <a:rPr lang="en-ID" sz="2500" dirty="0"/>
              <a:t> 50000000 max </a:t>
            </a:r>
            <a:r>
              <a:rPr lang="en-ID" sz="2500" dirty="0" err="1"/>
              <a:t>diisi</a:t>
            </a:r>
            <a:r>
              <a:rPr lang="en-ID" sz="2500" dirty="0"/>
              <a:t> 100000000 &gt; OK. </a:t>
            </a:r>
            <a:br>
              <a:rPr lang="en-ID" sz="2500" dirty="0"/>
            </a:br>
            <a:r>
              <a:rPr lang="en-ID" sz="2500" dirty="0"/>
              <a:t>Cash GL &gt; Data &gt; Extract &gt; Pada </a:t>
            </a:r>
            <a:r>
              <a:rPr lang="en-ID" sz="2500" dirty="0" err="1"/>
              <a:t>bagian</a:t>
            </a:r>
            <a:r>
              <a:rPr lang="en-ID" sz="2500" dirty="0"/>
              <a:t> “output table” </a:t>
            </a:r>
            <a:r>
              <a:rPr lang="en-ID" sz="2500" dirty="0" err="1"/>
              <a:t>isi</a:t>
            </a:r>
            <a:r>
              <a:rPr lang="en-ID" sz="2500" dirty="0"/>
              <a:t> </a:t>
            </a:r>
            <a:r>
              <a:rPr lang="en-ID" sz="2500" dirty="0" err="1"/>
              <a:t>dengan</a:t>
            </a:r>
            <a:r>
              <a:rPr lang="en-ID" sz="2500" dirty="0"/>
              <a:t> </a:t>
            </a:r>
            <a:r>
              <a:rPr lang="en-ID" sz="2500" dirty="0" err="1"/>
              <a:t>kalimat</a:t>
            </a:r>
            <a:r>
              <a:rPr lang="en-ID" sz="2500" dirty="0"/>
              <a:t> “</a:t>
            </a:r>
            <a:r>
              <a:rPr lang="en-ID" sz="2500" dirty="0" err="1"/>
              <a:t>Otorisasi</a:t>
            </a:r>
            <a:r>
              <a:rPr lang="en-ID" sz="2500" dirty="0"/>
              <a:t> level 3”. &gt; Selected Fields &gt; Amount Credit &gt; Expression &gt; Pada </a:t>
            </a:r>
            <a:r>
              <a:rPr lang="en-ID" sz="2500" dirty="0" err="1"/>
              <a:t>bagian</a:t>
            </a:r>
            <a:r>
              <a:rPr lang="en-ID" sz="2500" dirty="0"/>
              <a:t> expression </a:t>
            </a:r>
            <a:r>
              <a:rPr lang="en-ID" sz="2500" dirty="0" err="1"/>
              <a:t>isi</a:t>
            </a:r>
            <a:r>
              <a:rPr lang="en-ID" sz="2500" dirty="0"/>
              <a:t> “</a:t>
            </a:r>
            <a:r>
              <a:rPr lang="en-ID" sz="2500" dirty="0" err="1"/>
              <a:t>Amount_Credit</a:t>
            </a:r>
            <a:r>
              <a:rPr lang="en-ID" sz="2500" dirty="0"/>
              <a:t>&gt;100000000” &gt; OK. </a:t>
            </a:r>
            <a:br>
              <a:rPr lang="en-ID" sz="2500" dirty="0"/>
            </a:br>
            <a:endParaRPr lang="en-ID" sz="2500" dirty="0"/>
          </a:p>
        </p:txBody>
      </p:sp>
    </p:spTree>
    <p:extLst>
      <p:ext uri="{BB962C8B-B14F-4D97-AF65-F5344CB8AC3E}">
        <p14:creationId xmlns:p14="http://schemas.microsoft.com/office/powerpoint/2010/main" val="22314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37499" y="408799"/>
            <a:ext cx="1487448" cy="1929472"/>
          </a:xfrm>
          <a:custGeom>
            <a:avLst/>
            <a:gdLst/>
            <a:ahLst/>
            <a:cxnLst/>
            <a:rect l="l" t="t" r="r" b="b"/>
            <a:pathLst>
              <a:path w="1487448" h="1929472">
                <a:moveTo>
                  <a:pt x="0" y="0"/>
                </a:moveTo>
                <a:lnTo>
                  <a:pt x="1487447" y="0"/>
                </a:lnTo>
                <a:lnTo>
                  <a:pt x="1487447" y="1929472"/>
                </a:lnTo>
                <a:lnTo>
                  <a:pt x="0" y="1929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7293" y="7753458"/>
            <a:ext cx="1487448" cy="1929472"/>
          </a:xfrm>
          <a:custGeom>
            <a:avLst/>
            <a:gdLst/>
            <a:ahLst/>
            <a:cxnLst/>
            <a:rect l="l" t="t" r="r" b="b"/>
            <a:pathLst>
              <a:path w="1487448" h="1929472">
                <a:moveTo>
                  <a:pt x="0" y="0"/>
                </a:moveTo>
                <a:lnTo>
                  <a:pt x="1487448" y="0"/>
                </a:lnTo>
                <a:lnTo>
                  <a:pt x="1487448" y="1929473"/>
                </a:lnTo>
                <a:lnTo>
                  <a:pt x="0" y="1929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892260" y="845119"/>
            <a:ext cx="764962" cy="2168706"/>
          </a:xfrm>
          <a:custGeom>
            <a:avLst/>
            <a:gdLst/>
            <a:ahLst/>
            <a:cxnLst/>
            <a:rect l="l" t="t" r="r" b="b"/>
            <a:pathLst>
              <a:path w="764962" h="2168706">
                <a:moveTo>
                  <a:pt x="0" y="0"/>
                </a:moveTo>
                <a:lnTo>
                  <a:pt x="764962" y="0"/>
                </a:lnTo>
                <a:lnTo>
                  <a:pt x="764962" y="2168707"/>
                </a:lnTo>
                <a:lnTo>
                  <a:pt x="0" y="2168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 flipV="1">
            <a:off x="15155018" y="7251361"/>
            <a:ext cx="764962" cy="2168706"/>
          </a:xfrm>
          <a:custGeom>
            <a:avLst/>
            <a:gdLst/>
            <a:ahLst/>
            <a:cxnLst/>
            <a:rect l="l" t="t" r="r" b="b"/>
            <a:pathLst>
              <a:path w="764962" h="2168706">
                <a:moveTo>
                  <a:pt x="764961" y="2168706"/>
                </a:moveTo>
                <a:lnTo>
                  <a:pt x="0" y="2168706"/>
                </a:lnTo>
                <a:lnTo>
                  <a:pt x="0" y="0"/>
                </a:lnTo>
                <a:lnTo>
                  <a:pt x="764961" y="0"/>
                </a:lnTo>
                <a:lnTo>
                  <a:pt x="764961" y="21687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68611" y="3767021"/>
            <a:ext cx="13950777" cy="2476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9"/>
              </a:lnSpc>
              <a:spcBef>
                <a:spcPct val="0"/>
              </a:spcBef>
            </a:pPr>
            <a:r>
              <a:rPr lang="en-US" sz="144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Terima Kasih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710</Words>
  <Application>Microsoft Office PowerPoint</Application>
  <PresentationFormat>Custom</PresentationFormat>
  <Paragraphs>31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League Spartan</vt:lpstr>
      <vt:lpstr>Arimo Bold</vt:lpstr>
      <vt:lpstr>Arimo</vt:lpstr>
      <vt:lpstr>Arial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Judul Proposal</dc:title>
  <cp:lastModifiedBy>kriezna daffa</cp:lastModifiedBy>
  <cp:revision>4</cp:revision>
  <dcterms:created xsi:type="dcterms:W3CDTF">2006-08-16T00:00:00Z</dcterms:created>
  <dcterms:modified xsi:type="dcterms:W3CDTF">2025-06-12T05:27:06Z</dcterms:modified>
  <dc:identifier>DAGqG7MMv1o</dc:identifier>
</cp:coreProperties>
</file>